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83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72" r:id="rId15"/>
    <p:sldId id="273" r:id="rId16"/>
    <p:sldId id="274" r:id="rId17"/>
    <p:sldId id="275" r:id="rId18"/>
    <p:sldId id="277" r:id="rId19"/>
    <p:sldId id="276" r:id="rId20"/>
    <p:sldId id="278" r:id="rId21"/>
    <p:sldId id="279" r:id="rId22"/>
    <p:sldId id="280" r:id="rId23"/>
    <p:sldId id="282" r:id="rId24"/>
    <p:sldId id="271" r:id="rId25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63792" autoAdjust="0"/>
  </p:normalViewPr>
  <p:slideViewPr>
    <p:cSldViewPr snapToGrid="0" snapToObjects="1">
      <p:cViewPr varScale="1">
        <p:scale>
          <a:sx n="71" d="100"/>
          <a:sy n="71" d="100"/>
        </p:scale>
        <p:origin x="19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412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describe, propose, or standardize</a:t>
            </a:r>
            <a:r>
              <a:rPr lang="en-GB" dirty="0"/>
              <a:t> aspects of the internet and computer networking.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815024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/>
          <a:lstStyle/>
          <a:p>
            <a:r>
              <a:rPr lang="en-GB" dirty="0" err="1"/>
              <a:t>mDNS</a:t>
            </a:r>
            <a:r>
              <a:rPr lang="en-GB" dirty="0"/>
              <a:t> relies on </a:t>
            </a:r>
            <a:r>
              <a:rPr lang="en-GB" b="1" dirty="0"/>
              <a:t>link-local multicast</a:t>
            </a:r>
            <a:r>
              <a:rPr lang="en-GB" dirty="0"/>
              <a:t> — a special kind of IP address used only within a local network segment.</a:t>
            </a:r>
          </a:p>
          <a:p>
            <a:r>
              <a:rPr lang="en-GB" dirty="0"/>
              <a:t>These addresses are reserved for </a:t>
            </a:r>
            <a:r>
              <a:rPr lang="en-GB" dirty="0" err="1"/>
              <a:t>mDNS</a:t>
            </a:r>
            <a:r>
              <a:rPr lang="en-GB" dirty="0"/>
              <a:t> traffic — routers </a:t>
            </a:r>
            <a:r>
              <a:rPr lang="en-GB" b="1" dirty="0"/>
              <a:t>do not forward</a:t>
            </a:r>
            <a:r>
              <a:rPr lang="en-GB" dirty="0"/>
              <a:t> them, meaning </a:t>
            </a:r>
            <a:r>
              <a:rPr lang="en-GB" dirty="0" err="1"/>
              <a:t>mDNS</a:t>
            </a:r>
            <a:r>
              <a:rPr lang="en-GB" dirty="0"/>
              <a:t> only works within a single LAN/VLAN.</a:t>
            </a:r>
            <a:br>
              <a:rPr lang="en-GB" dirty="0"/>
            </a:br>
            <a:r>
              <a:rPr lang="en-GB" dirty="0"/>
              <a:t>Let’s say your laptop wants to resolve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raspberrypi.local</a:t>
            </a:r>
            <a:r>
              <a:rPr lang="en-GB" dirty="0"/>
              <a:t>:</a:t>
            </a:r>
          </a:p>
          <a:p>
            <a:r>
              <a:rPr lang="en-GB" b="1" dirty="0"/>
              <a:t>Query sent via multicast:</a:t>
            </a:r>
            <a:br>
              <a:rPr lang="en-GB" dirty="0"/>
            </a:br>
            <a:r>
              <a:rPr lang="en-GB" dirty="0"/>
              <a:t>Your laptop sends a UDP packet to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224.0.0.251:5353</a:t>
            </a:r>
            <a:r>
              <a:rPr lang="en-GB" dirty="0"/>
              <a:t> asking,</a:t>
            </a:r>
            <a:br>
              <a:rPr lang="en-GB" dirty="0"/>
            </a:br>
            <a:r>
              <a:rPr lang="en-GB" dirty="0"/>
              <a:t>“Who has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raspberrypi.local</a:t>
            </a:r>
            <a:r>
              <a:rPr lang="en-GB" dirty="0"/>
              <a:t>?”</a:t>
            </a:r>
          </a:p>
          <a:p>
            <a:r>
              <a:rPr lang="en-GB" b="1" dirty="0"/>
              <a:t>All devices on the LAN receive it:</a:t>
            </a:r>
            <a:br>
              <a:rPr lang="en-GB" dirty="0"/>
            </a:br>
            <a:r>
              <a:rPr lang="en-GB" dirty="0"/>
              <a:t>Every device listening on that multicast group gets the query.</a:t>
            </a:r>
          </a:p>
          <a:p>
            <a:r>
              <a:rPr lang="en-GB" b="1" dirty="0"/>
              <a:t>The Raspberry Pi recognizes its name:</a:t>
            </a:r>
            <a:br>
              <a:rPr lang="en-GB" dirty="0"/>
            </a:br>
            <a:r>
              <a:rPr lang="en-GB" dirty="0"/>
              <a:t>It replies </a:t>
            </a:r>
            <a:r>
              <a:rPr lang="en-GB" b="1" dirty="0"/>
              <a:t>directly via multicast</a:t>
            </a:r>
            <a:r>
              <a:rPr lang="en-GB" dirty="0"/>
              <a:t> (or sometimes unicast) with a response like:</a:t>
            </a:r>
          </a:p>
          <a:p>
            <a:br>
              <a:rPr lang="en-IE" dirty="0"/>
            </a:br>
            <a:r>
              <a:rPr lang="en-GB" dirty="0"/>
              <a:t>A </a:t>
            </a:r>
            <a:r>
              <a:rPr lang="en-GB" b="1" dirty="0"/>
              <a:t>QM question</a:t>
            </a:r>
            <a:r>
              <a:rPr lang="en-GB" dirty="0"/>
              <a:t> tells all devices:</a:t>
            </a:r>
          </a:p>
          <a:p>
            <a:r>
              <a:rPr lang="en-GB" dirty="0"/>
              <a:t>“Who has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raspberrypi.local</a:t>
            </a:r>
            <a:r>
              <a:rPr lang="en-GB" dirty="0"/>
              <a:t>? Please respond to everyone.”</a:t>
            </a:r>
            <a:br>
              <a:rPr lang="en-GB" dirty="0"/>
            </a:br>
            <a:r>
              <a:rPr lang="en-GB" dirty="0"/>
              <a:t>This is useful for discovery — e.g., when a new device joins the network.</a:t>
            </a:r>
          </a:p>
          <a:p>
            <a:r>
              <a:rPr lang="en-GB" dirty="0"/>
              <a:t>A </a:t>
            </a:r>
            <a:r>
              <a:rPr lang="en-GB" b="1" dirty="0"/>
              <a:t>QU question</a:t>
            </a:r>
            <a:r>
              <a:rPr lang="en-GB" dirty="0"/>
              <a:t> says:</a:t>
            </a:r>
          </a:p>
          <a:p>
            <a:r>
              <a:rPr lang="en-GB" dirty="0"/>
              <a:t>“Who has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raspberrypi.local</a:t>
            </a:r>
            <a:r>
              <a:rPr lang="en-GB" dirty="0"/>
              <a:t>? But reply directly to me, not to the whole multicast group.”</a:t>
            </a:r>
            <a:br>
              <a:rPr lang="en-GB" dirty="0"/>
            </a:br>
            <a:r>
              <a:rPr lang="en-GB" dirty="0"/>
              <a:t>This reduces traffic, especially when a host already knows who might respond.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9214401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“Who provides an HTTP service?”</a:t>
            </a:r>
            <a:br>
              <a:rPr lang="en-GB" dirty="0"/>
            </a:br>
            <a:r>
              <a:rPr lang="en-GB" dirty="0"/>
              <a:t>“Is there a printer here?”</a:t>
            </a:r>
            <a:br>
              <a:rPr lang="en-GB" dirty="0"/>
            </a:br>
            <a:r>
              <a:rPr lang="en-GB" dirty="0"/>
              <a:t>“What devices offer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_ssh._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tcp.local</a:t>
            </a:r>
            <a:r>
              <a:rPr lang="en-GB" dirty="0"/>
              <a:t>?”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827832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3732888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SSH, the server sends its public key to the client during the </a:t>
            </a:r>
            <a:r>
              <a:rPr lang="en-GB" b="1" dirty="0"/>
              <a:t>key exchange process</a:t>
            </a:r>
            <a:r>
              <a:rPr lang="en-GB" dirty="0"/>
              <a:t>, which occurs right after the connection is initiated and before any sensitive data (such as authentication credentials) is transmitted. Here’s how and why this happens:</a:t>
            </a:r>
          </a:p>
          <a:p>
            <a:pPr>
              <a:buFont typeface="+mj-lt"/>
              <a:buAutoNum type="arabicPeriod"/>
            </a:pPr>
            <a:r>
              <a:rPr lang="en-GB" b="1" dirty="0"/>
              <a:t>Initial Connection and Key Exchange</a:t>
            </a:r>
            <a:r>
              <a:rPr lang="en-GB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When the SSH client connects to the server, they agree on the key exchange algorithm to use, like Diffie-Hellman.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As part of this process, the server sends its </a:t>
            </a:r>
            <a:r>
              <a:rPr lang="en-GB" b="1" dirty="0"/>
              <a:t>public host key</a:t>
            </a:r>
            <a:r>
              <a:rPr lang="en-GB" dirty="0"/>
              <a:t> to the client. This key is unique to the server and acts as an identifier to help the client verify that it is connecting to the legitimate server.</a:t>
            </a:r>
          </a:p>
          <a:p>
            <a:pPr>
              <a:buFont typeface="+mj-lt"/>
              <a:buAutoNum type="arabicPeriod"/>
            </a:pPr>
            <a:r>
              <a:rPr lang="en-GB" b="1" dirty="0"/>
              <a:t>Host Key Verification</a:t>
            </a:r>
            <a:r>
              <a:rPr lang="en-GB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When the client receives the server’s public host key, it checks this key against a known hosts list (usually stored in the client’s ~/.ssh/</a:t>
            </a:r>
            <a:r>
              <a:rPr lang="en-GB" dirty="0" err="1"/>
              <a:t>known_hosts</a:t>
            </a:r>
            <a:r>
              <a:rPr lang="en-GB" dirty="0"/>
              <a:t> file).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If the key matches an entry in this file, the client assumes it’s connecting to the legitimate server. If not, the client may issue a warning, and the user can choose to proceed or cancel the connection.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This verification helps protect against </a:t>
            </a:r>
            <a:r>
              <a:rPr lang="en-GB" b="1" dirty="0"/>
              <a:t>man-in-the-middle attacks</a:t>
            </a:r>
            <a:r>
              <a:rPr lang="en-GB" dirty="0"/>
              <a:t> by ensuring that the client is not connecting to a malicious server impersonating the legitimate one.</a:t>
            </a:r>
          </a:p>
          <a:p>
            <a:pPr>
              <a:buFont typeface="+mj-lt"/>
              <a:buAutoNum type="arabicPeriod"/>
            </a:pPr>
            <a:r>
              <a:rPr lang="en-GB" b="1" dirty="0"/>
              <a:t>Symmetric Key Generation</a:t>
            </a:r>
            <a:r>
              <a:rPr lang="en-GB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After the server’s public key is verified, the client and server use the agreed-upon key exchange algorithm to generate a </a:t>
            </a:r>
            <a:r>
              <a:rPr lang="en-GB" b="1" dirty="0"/>
              <a:t>shared secret</a:t>
            </a:r>
            <a:r>
              <a:rPr lang="en-GB" dirty="0"/>
              <a:t> based on each other’s public information. This shared secret will be used to create symmetric encryption keys for the session.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frank@raspberrypi.loca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redhat.com/en/documentation/red_hat_enterprise_linux/7/html/networking_guide/sec-configuring_ip_networking_with_nmcli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redhat.com/en/documentation/red_hat_enterprise_linux/7/html/networking_guide/index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687EE9-2CFD-93EE-AE04-378B2EDD6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320" y="718990"/>
            <a:ext cx="2422577" cy="26829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83E966-8EF1-0E48-E8E1-28AB830D4C53}"/>
              </a:ext>
            </a:extLst>
          </p:cNvPr>
          <p:cNvSpPr txBox="1"/>
          <p:nvPr/>
        </p:nvSpPr>
        <p:spPr>
          <a:xfrm>
            <a:off x="3709012" y="4255712"/>
            <a:ext cx="54326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dirty="0"/>
              <a:t>Connecting and Configuring your RPi using SSH, </a:t>
            </a:r>
            <a:r>
              <a:rPr lang="en-IE" sz="3200" dirty="0" err="1"/>
              <a:t>mDNS</a:t>
            </a:r>
            <a:r>
              <a:rPr lang="en-IE" sz="3200" dirty="0"/>
              <a:t> and Network Manager(</a:t>
            </a:r>
            <a:r>
              <a:rPr lang="en-IE" sz="3200" dirty="0" err="1"/>
              <a:t>nmcli</a:t>
            </a:r>
            <a:r>
              <a:rPr lang="en-IE" sz="3200" dirty="0"/>
              <a:t>)</a:t>
            </a:r>
          </a:p>
        </p:txBody>
      </p:sp>
      <p:pic>
        <p:nvPicPr>
          <p:cNvPr id="5" name="Picture 2" descr="mdns-sd · GitHub Topics · GitHub">
            <a:extLst>
              <a:ext uri="{FF2B5EF4-FFF2-40B4-BE49-F238E27FC236}">
                <a16:creationId xmlns:a16="http://schemas.microsoft.com/office/drawing/2014/main" id="{CB6A44C6-830A-5C31-3BFA-04A3EF8F5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803" y="718990"/>
            <a:ext cx="2894345" cy="289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ow to use the nmcli command: Linux Tip">
            <a:extLst>
              <a:ext uri="{FF2B5EF4-FFF2-40B4-BE49-F238E27FC236}">
                <a16:creationId xmlns:a16="http://schemas.microsoft.com/office/drawing/2014/main" id="{20D83E6C-B692-CB78-EAFC-05CE1021AB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51"/>
          <a:stretch>
            <a:fillRect/>
          </a:stretch>
        </p:blipFill>
        <p:spPr bwMode="auto">
          <a:xfrm>
            <a:off x="8673913" y="784198"/>
            <a:ext cx="2661397" cy="247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67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11FADD-5222-13EA-C3B7-0C5ACACA4374}"/>
              </a:ext>
            </a:extLst>
          </p:cNvPr>
          <p:cNvSpPr txBox="1"/>
          <p:nvPr/>
        </p:nvSpPr>
        <p:spPr>
          <a:xfrm>
            <a:off x="954741" y="5096436"/>
            <a:ext cx="9533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latin typeface="+mj-lt"/>
              </a:rPr>
              <a:t>You can also use host name instead of IP address: ssh </a:t>
            </a:r>
            <a:r>
              <a:rPr lang="en-IE" sz="2400" dirty="0" err="1">
                <a:latin typeface="+mj-lt"/>
                <a:hlinkClick r:id="rId4"/>
              </a:rPr>
              <a:t>frank@raspberrypi.local</a:t>
            </a:r>
            <a:r>
              <a:rPr lang="en-IE" sz="2400" dirty="0">
                <a:latin typeface="+mj-lt"/>
              </a:rPr>
              <a:t> or </a:t>
            </a:r>
            <a:r>
              <a:rPr lang="en-IE" sz="2400" dirty="0" err="1">
                <a:latin typeface="+mj-lt"/>
              </a:rPr>
              <a:t>user@someDomainName</a:t>
            </a:r>
            <a:endParaRPr lang="en-IE" sz="24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2400" dirty="0">
                <a:latin typeface="+mj-lt"/>
              </a:rPr>
              <a:t>Hostname resolved to IP address using DNS/</a:t>
            </a:r>
            <a:r>
              <a:rPr lang="en-IE" sz="2400" dirty="0" err="1">
                <a:latin typeface="+mj-lt"/>
              </a:rPr>
              <a:t>mDNS</a:t>
            </a:r>
            <a:r>
              <a:rPr lang="en-IE" sz="2400" dirty="0">
                <a:latin typeface="+mj-lt"/>
              </a:rPr>
              <a:t> – more later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2A59E-06A1-06FC-2CC5-B9AB17163976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/>
              <a:t>From DNS to mDNS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C14CB-982B-9C73-D99E-B47C295BB01C}"/>
              </a:ext>
            </a:extLst>
          </p:cNvPr>
          <p:cNvSpPr txBox="1">
            <a:spLocks/>
          </p:cNvSpPr>
          <p:nvPr/>
        </p:nvSpPr>
        <p:spPr>
          <a:xfrm>
            <a:off x="282388" y="1166018"/>
            <a:ext cx="8229600" cy="4525963"/>
          </a:xfrm>
          <a:prstGeom prst="rect">
            <a:avLst/>
          </a:prstGeom>
        </p:spPr>
        <p:txBody>
          <a:bodyPr wrap="square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r>
              <a:rPr lang="en-GB" dirty="0"/>
              <a:t>DNS translates domain names to IP addresses (e.g., example.com → 93.184.216.34)</a:t>
            </a:r>
          </a:p>
          <a:p>
            <a:pPr lvl="1"/>
            <a:r>
              <a:rPr lang="en-GB" dirty="0"/>
              <a:t>Covered in previous weeks</a:t>
            </a:r>
          </a:p>
          <a:p>
            <a:r>
              <a:rPr lang="en-GB" dirty="0"/>
              <a:t>Requires a DNS server and usually works across the Internet or large networks</a:t>
            </a:r>
          </a:p>
          <a:p>
            <a:r>
              <a:rPr lang="en-GB" dirty="0"/>
              <a:t>But what about local networks with no DNS server?</a:t>
            </a:r>
          </a:p>
        </p:txBody>
      </p:sp>
      <p:pic>
        <p:nvPicPr>
          <p:cNvPr id="1026" name="Picture 2" descr="mdns-sd · GitHub Topics · GitHub">
            <a:extLst>
              <a:ext uri="{FF2B5EF4-FFF2-40B4-BE49-F238E27FC236}">
                <a16:creationId xmlns:a16="http://schemas.microsoft.com/office/drawing/2014/main" id="{C9347C13-B141-5408-1497-2EB0ADF87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166018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349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0E6E1-5E46-0BF8-13DA-3E235BE199F9}"/>
              </a:ext>
            </a:extLst>
          </p:cNvPr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/>
              <a:t>Multicast DNS (mDNS) Overview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EC8FE-A0CD-F7A7-B764-DA417D6AEE97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wrap="square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r>
              <a:rPr lang="en-GB" dirty="0" err="1"/>
              <a:t>mDNS</a:t>
            </a:r>
            <a:r>
              <a:rPr lang="en-GB" dirty="0"/>
              <a:t> = “Multicast DNS”</a:t>
            </a:r>
          </a:p>
          <a:p>
            <a:r>
              <a:rPr lang="en-GB" dirty="0"/>
              <a:t>Works on local networks (LANs) without a DNS server</a:t>
            </a:r>
          </a:p>
          <a:p>
            <a:r>
              <a:rPr lang="en-GB" dirty="0"/>
              <a:t>Devices broadcast queries to find others using a special multicast address</a:t>
            </a:r>
          </a:p>
          <a:p>
            <a:r>
              <a:rPr lang="en-GB" dirty="0"/>
              <a:t>Defined in </a:t>
            </a:r>
            <a:r>
              <a:rPr lang="en-GB" b="1" dirty="0"/>
              <a:t>RFC 6762</a:t>
            </a:r>
          </a:p>
          <a:p>
            <a:pPr lvl="1"/>
            <a:r>
              <a:rPr lang="en-GB" b="1" dirty="0"/>
              <a:t>Request for Comments used to </a:t>
            </a:r>
            <a:r>
              <a:rPr lang="en-GB" dirty="0"/>
              <a:t>describe, propose, or standardise aspects of the internet and computer networking.</a:t>
            </a:r>
          </a:p>
        </p:txBody>
      </p:sp>
    </p:spTree>
    <p:extLst>
      <p:ext uri="{BB962C8B-B14F-4D97-AF65-F5344CB8AC3E}">
        <p14:creationId xmlns:p14="http://schemas.microsoft.com/office/powerpoint/2010/main" val="535196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02FE0-A597-D78E-ED92-FEF444B315A7}"/>
              </a:ext>
            </a:extLst>
          </p:cNvPr>
          <p:cNvSpPr txBox="1">
            <a:spLocks/>
          </p:cNvSpPr>
          <p:nvPr/>
        </p:nvSpPr>
        <p:spPr>
          <a:xfrm>
            <a:off x="1680883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/>
              <a:t>How mDNS Works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18F3E-2224-300C-27D0-623F3D7A42B5}"/>
              </a:ext>
            </a:extLst>
          </p:cNvPr>
          <p:cNvSpPr txBox="1">
            <a:spLocks/>
          </p:cNvSpPr>
          <p:nvPr/>
        </p:nvSpPr>
        <p:spPr>
          <a:xfrm>
            <a:off x="457200" y="1166018"/>
            <a:ext cx="8606118" cy="4525963"/>
          </a:xfrm>
          <a:prstGeom prst="rect">
            <a:avLst/>
          </a:prstGeom>
        </p:spPr>
        <p:txBody>
          <a:bodyPr wrap="square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r>
              <a:rPr lang="en-GB" dirty="0"/>
              <a:t>Uses UDP port 5353</a:t>
            </a:r>
          </a:p>
          <a:p>
            <a:r>
              <a:rPr lang="en-GB" dirty="0"/>
              <a:t>Multicast IP address: 224.0.0.251 (IPv4)</a:t>
            </a:r>
          </a:p>
          <a:p>
            <a:r>
              <a:rPr lang="en-GB" dirty="0"/>
              <a:t>Devices send queries like 'Who has </a:t>
            </a:r>
            <a:r>
              <a:rPr lang="en-GB" dirty="0" err="1"/>
              <a:t>myprinter.local</a:t>
            </a:r>
            <a:r>
              <a:rPr lang="en-GB" dirty="0"/>
              <a:t>?'</a:t>
            </a:r>
          </a:p>
          <a:p>
            <a:r>
              <a:rPr lang="en-GB" dirty="0"/>
              <a:t>The device owning that name responds with its IP address</a:t>
            </a:r>
          </a:p>
          <a:p>
            <a:r>
              <a:rPr lang="en-GB" b="1" dirty="0"/>
              <a:t>Domain names always end in .local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918A04-95E5-8932-10A3-7BD4848E4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7611" y="1771564"/>
            <a:ext cx="4494704" cy="216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855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01AF1-0AFB-9260-640D-0AF476B9D259}"/>
              </a:ext>
            </a:extLst>
          </p:cNvPr>
          <p:cNvSpPr txBox="1">
            <a:spLocks/>
          </p:cNvSpPr>
          <p:nvPr/>
        </p:nvSpPr>
        <p:spPr>
          <a:xfrm>
            <a:off x="1331259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dirty="0" err="1"/>
              <a:t>mDNS</a:t>
            </a:r>
            <a:r>
              <a:rPr lang="en-IE" dirty="0"/>
              <a:t> Examples and 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A9CF2-EE93-D625-F684-0E128267BBD7}"/>
              </a:ext>
            </a:extLst>
          </p:cNvPr>
          <p:cNvSpPr txBox="1">
            <a:spLocks/>
          </p:cNvSpPr>
          <p:nvPr/>
        </p:nvSpPr>
        <p:spPr>
          <a:xfrm>
            <a:off x="578223" y="1277471"/>
            <a:ext cx="8229600" cy="4525963"/>
          </a:xfrm>
          <a:prstGeom prst="rect">
            <a:avLst/>
          </a:prstGeom>
        </p:spPr>
        <p:txBody>
          <a:bodyPr wrap="square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E" dirty="0"/>
          </a:p>
          <a:p>
            <a:r>
              <a:rPr lang="en-IE" dirty="0"/>
              <a:t>Apple’s Bonjour and Linux’s Avahi use </a:t>
            </a:r>
            <a:r>
              <a:rPr lang="en-IE" dirty="0" err="1"/>
              <a:t>mDNS</a:t>
            </a:r>
            <a:endParaRPr lang="en-IE" dirty="0"/>
          </a:p>
          <a:p>
            <a:r>
              <a:rPr lang="en-IE" dirty="0"/>
              <a:t>Smart home and IoT devices (e.g., </a:t>
            </a:r>
            <a:r>
              <a:rPr lang="en-IE" dirty="0" err="1"/>
              <a:t>raspberrypi.local</a:t>
            </a:r>
            <a:r>
              <a:rPr lang="en-IE" dirty="0"/>
              <a:t>)</a:t>
            </a:r>
          </a:p>
          <a:p>
            <a:r>
              <a:rPr lang="en-IE" dirty="0"/>
              <a:t>Network printers, media servers, and file shares</a:t>
            </a:r>
          </a:p>
          <a:p>
            <a:r>
              <a:rPr lang="en-IE" dirty="0"/>
              <a:t>Simplifies discovery and setup — no need to know IP addresses</a:t>
            </a:r>
          </a:p>
        </p:txBody>
      </p:sp>
    </p:spTree>
    <p:extLst>
      <p:ext uri="{BB962C8B-B14F-4D97-AF65-F5344CB8AC3E}">
        <p14:creationId xmlns:p14="http://schemas.microsoft.com/office/powerpoint/2010/main" val="4187418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552BB7-597A-98B8-EF46-BA4BE719691C}"/>
              </a:ext>
            </a:extLst>
          </p:cNvPr>
          <p:cNvSpPr txBox="1"/>
          <p:nvPr/>
        </p:nvSpPr>
        <p:spPr>
          <a:xfrm>
            <a:off x="860611" y="1922929"/>
            <a:ext cx="82161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5400" dirty="0"/>
              <a:t>CLI Network Configuration on Linux – Overview</a:t>
            </a:r>
          </a:p>
          <a:p>
            <a:r>
              <a:rPr lang="en-IE" sz="3600" dirty="0"/>
              <a:t>Content distilled from </a:t>
            </a:r>
            <a:r>
              <a:rPr lang="en-IE" sz="3600" dirty="0">
                <a:hlinkClick r:id="rId2"/>
              </a:rPr>
              <a:t>Red Hat </a:t>
            </a:r>
            <a:r>
              <a:rPr lang="en-IE" sz="3600" dirty="0" err="1">
                <a:hlinkClick r:id="rId2"/>
              </a:rPr>
              <a:t>Netowrking</a:t>
            </a:r>
            <a:r>
              <a:rPr lang="en-IE" sz="3600" dirty="0">
                <a:hlinkClick r:id="rId2"/>
              </a:rPr>
              <a:t> Guide – Enterprise Linux</a:t>
            </a:r>
            <a:endParaRPr lang="en-IE" sz="3600" dirty="0"/>
          </a:p>
        </p:txBody>
      </p:sp>
    </p:spTree>
    <p:extLst>
      <p:ext uri="{BB962C8B-B14F-4D97-AF65-F5344CB8AC3E}">
        <p14:creationId xmlns:p14="http://schemas.microsoft.com/office/powerpoint/2010/main" val="2184180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EF581-D45F-7E41-3AB0-70D233459CAF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9897035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dirty="0"/>
              <a:t>Understanding Network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B1D70-504C-3963-2BDC-C3B766CB56B6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794376" cy="4525963"/>
          </a:xfrm>
          <a:prstGeom prst="rect">
            <a:avLst/>
          </a:prstGeom>
        </p:spPr>
        <p:txBody>
          <a:bodyPr wrap="square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Network interfaces identified as </a:t>
            </a:r>
            <a:r>
              <a:rPr lang="en-GB" b="1" dirty="0"/>
              <a:t>eth0</a:t>
            </a:r>
            <a:r>
              <a:rPr lang="en-GB" dirty="0"/>
              <a:t>, </a:t>
            </a:r>
            <a:r>
              <a:rPr lang="en-GB" b="1" dirty="0"/>
              <a:t>wlan0</a:t>
            </a:r>
            <a:r>
              <a:rPr lang="en-GB" dirty="0"/>
              <a:t>, etc.</a:t>
            </a:r>
          </a:p>
          <a:p>
            <a:r>
              <a:rPr lang="en-GB" dirty="0"/>
              <a:t>Configuration controls how the device connects to a network</a:t>
            </a:r>
          </a:p>
          <a:p>
            <a:r>
              <a:rPr lang="en-GB" dirty="0"/>
              <a:t>Can be managed via GUI, </a:t>
            </a:r>
            <a:r>
              <a:rPr lang="en-GB" dirty="0" err="1"/>
              <a:t>NetworkManager</a:t>
            </a:r>
            <a:r>
              <a:rPr lang="en-GB" dirty="0"/>
              <a:t>, or CLI tools</a:t>
            </a:r>
          </a:p>
          <a:p>
            <a:r>
              <a:rPr lang="en-GB" b="1" dirty="0"/>
              <a:t>Command line offers speed, flexibility, and automation</a:t>
            </a:r>
          </a:p>
        </p:txBody>
      </p:sp>
    </p:spTree>
    <p:extLst>
      <p:ext uri="{BB962C8B-B14F-4D97-AF65-F5344CB8AC3E}">
        <p14:creationId xmlns:p14="http://schemas.microsoft.com/office/powerpoint/2010/main" val="2707160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B8DAB-71D4-0040-4F96-7B88EB623D3E}"/>
              </a:ext>
            </a:extLst>
          </p:cNvPr>
          <p:cNvSpPr txBox="1">
            <a:spLocks/>
          </p:cNvSpPr>
          <p:nvPr/>
        </p:nvSpPr>
        <p:spPr>
          <a:xfrm>
            <a:off x="1801906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/>
              <a:t>Viewing Network Interfaces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400E4-3C0D-AAC9-DDBE-155651E6CDEA}"/>
              </a:ext>
            </a:extLst>
          </p:cNvPr>
          <p:cNvSpPr txBox="1">
            <a:spLocks/>
          </p:cNvSpPr>
          <p:nvPr/>
        </p:nvSpPr>
        <p:spPr>
          <a:xfrm>
            <a:off x="457200" y="1413762"/>
            <a:ext cx="8229600" cy="4525963"/>
          </a:xfrm>
          <a:prstGeom prst="rect">
            <a:avLst/>
          </a:prstGeom>
        </p:spPr>
        <p:txBody>
          <a:bodyPr wrap="square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r>
              <a:rPr lang="en-GB" b="1" dirty="0" err="1"/>
              <a:t>ip</a:t>
            </a:r>
            <a:r>
              <a:rPr lang="en-GB" b="1" dirty="0"/>
              <a:t> link show </a:t>
            </a:r>
            <a:r>
              <a:rPr lang="en-GB" dirty="0"/>
              <a:t>— list all interfaces</a:t>
            </a:r>
          </a:p>
          <a:p>
            <a:r>
              <a:rPr lang="en-GB" b="1" dirty="0" err="1"/>
              <a:t>ip</a:t>
            </a:r>
            <a:r>
              <a:rPr lang="en-GB" b="1" dirty="0"/>
              <a:t> </a:t>
            </a:r>
            <a:r>
              <a:rPr lang="en-GB" b="1" dirty="0" err="1"/>
              <a:t>addr</a:t>
            </a:r>
            <a:r>
              <a:rPr lang="en-GB" b="1" dirty="0"/>
              <a:t> show </a:t>
            </a:r>
            <a:r>
              <a:rPr lang="en-GB" dirty="0"/>
              <a:t>— show assigned IP addresses</a:t>
            </a:r>
          </a:p>
          <a:p>
            <a:r>
              <a:rPr lang="en-GB" b="1" dirty="0" err="1"/>
              <a:t>ip</a:t>
            </a:r>
            <a:r>
              <a:rPr lang="en-GB" b="1" dirty="0"/>
              <a:t> route </a:t>
            </a:r>
            <a:r>
              <a:rPr lang="en-GB" dirty="0"/>
              <a:t>— display routing table</a:t>
            </a:r>
          </a:p>
          <a:p>
            <a:r>
              <a:rPr lang="en-GB" b="1" dirty="0"/>
              <a:t>ping 8.8.8.8 </a:t>
            </a:r>
            <a:r>
              <a:rPr lang="en-GB" dirty="0"/>
              <a:t>or </a:t>
            </a:r>
            <a:r>
              <a:rPr lang="en-GB" b="1" dirty="0"/>
              <a:t>ping </a:t>
            </a:r>
            <a:r>
              <a:rPr lang="en-GB" b="1" dirty="0" err="1"/>
              <a:t>raspberrypi.local</a:t>
            </a:r>
            <a:r>
              <a:rPr lang="en-GB" b="1" dirty="0"/>
              <a:t> </a:t>
            </a:r>
            <a:r>
              <a:rPr lang="en-GB" dirty="0"/>
              <a:t>— test connectivity</a:t>
            </a:r>
          </a:p>
        </p:txBody>
      </p:sp>
    </p:spTree>
    <p:extLst>
      <p:ext uri="{BB962C8B-B14F-4D97-AF65-F5344CB8AC3E}">
        <p14:creationId xmlns:p14="http://schemas.microsoft.com/office/powerpoint/2010/main" val="1432385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FD0B-F900-4CCB-DF8C-DF14FE945D22}"/>
              </a:ext>
            </a:extLst>
          </p:cNvPr>
          <p:cNvSpPr txBox="1">
            <a:spLocks/>
          </p:cNvSpPr>
          <p:nvPr/>
        </p:nvSpPr>
        <p:spPr>
          <a:xfrm>
            <a:off x="1438835" y="436003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/>
              <a:t>Temporary Network Configuration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7260D-E09F-0C22-06F0-3E6FCAF20BB4}"/>
              </a:ext>
            </a:extLst>
          </p:cNvPr>
          <p:cNvSpPr txBox="1">
            <a:spLocks/>
          </p:cNvSpPr>
          <p:nvPr/>
        </p:nvSpPr>
        <p:spPr>
          <a:xfrm>
            <a:off x="457200" y="1290917"/>
            <a:ext cx="10972800" cy="4525963"/>
          </a:xfrm>
          <a:prstGeom prst="rect">
            <a:avLst/>
          </a:prstGeom>
        </p:spPr>
        <p:txBody>
          <a:bodyPr wrap="square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E" dirty="0"/>
          </a:p>
          <a:p>
            <a:r>
              <a:rPr lang="en-IE" dirty="0"/>
              <a:t>Assign IP: </a:t>
            </a:r>
            <a:r>
              <a:rPr lang="en-IE" dirty="0" err="1">
                <a:highlight>
                  <a:srgbClr val="C0C0C0"/>
                </a:highlight>
              </a:rPr>
              <a:t>sudo</a:t>
            </a:r>
            <a:r>
              <a:rPr lang="en-IE" dirty="0">
                <a:highlight>
                  <a:srgbClr val="C0C0C0"/>
                </a:highlight>
              </a:rPr>
              <a:t> </a:t>
            </a:r>
            <a:r>
              <a:rPr lang="en-IE" dirty="0" err="1">
                <a:highlight>
                  <a:srgbClr val="C0C0C0"/>
                </a:highlight>
              </a:rPr>
              <a:t>ip</a:t>
            </a:r>
            <a:r>
              <a:rPr lang="en-IE" dirty="0">
                <a:highlight>
                  <a:srgbClr val="C0C0C0"/>
                </a:highlight>
              </a:rPr>
              <a:t> </a:t>
            </a:r>
            <a:r>
              <a:rPr lang="en-IE" dirty="0" err="1">
                <a:highlight>
                  <a:srgbClr val="C0C0C0"/>
                </a:highlight>
              </a:rPr>
              <a:t>addr</a:t>
            </a:r>
            <a:r>
              <a:rPr lang="en-IE" dirty="0">
                <a:highlight>
                  <a:srgbClr val="C0C0C0"/>
                </a:highlight>
              </a:rPr>
              <a:t> add 192.168.1.10/24 dev eth0</a:t>
            </a:r>
          </a:p>
          <a:p>
            <a:r>
              <a:rPr lang="en-IE" dirty="0"/>
              <a:t>Bring interface up/down: </a:t>
            </a:r>
            <a:r>
              <a:rPr lang="en-IE" dirty="0" err="1">
                <a:highlight>
                  <a:srgbClr val="C0C0C0"/>
                </a:highlight>
              </a:rPr>
              <a:t>sudo</a:t>
            </a:r>
            <a:r>
              <a:rPr lang="en-IE" dirty="0">
                <a:highlight>
                  <a:srgbClr val="C0C0C0"/>
                </a:highlight>
              </a:rPr>
              <a:t> </a:t>
            </a:r>
            <a:r>
              <a:rPr lang="en-IE" dirty="0" err="1">
                <a:highlight>
                  <a:srgbClr val="C0C0C0"/>
                </a:highlight>
              </a:rPr>
              <a:t>ip</a:t>
            </a:r>
            <a:r>
              <a:rPr lang="en-IE" dirty="0">
                <a:highlight>
                  <a:srgbClr val="C0C0C0"/>
                </a:highlight>
              </a:rPr>
              <a:t> link set eth0 up / down</a:t>
            </a:r>
          </a:p>
          <a:p>
            <a:r>
              <a:rPr lang="en-IE" dirty="0"/>
              <a:t>Add route: </a:t>
            </a:r>
            <a:r>
              <a:rPr lang="en-IE" dirty="0" err="1">
                <a:highlight>
                  <a:srgbClr val="C0C0C0"/>
                </a:highlight>
              </a:rPr>
              <a:t>sudo</a:t>
            </a:r>
            <a:r>
              <a:rPr lang="en-IE" dirty="0">
                <a:highlight>
                  <a:srgbClr val="C0C0C0"/>
                </a:highlight>
              </a:rPr>
              <a:t> </a:t>
            </a:r>
            <a:r>
              <a:rPr lang="en-IE" dirty="0" err="1">
                <a:highlight>
                  <a:srgbClr val="C0C0C0"/>
                </a:highlight>
              </a:rPr>
              <a:t>ip</a:t>
            </a:r>
            <a:r>
              <a:rPr lang="en-IE" dirty="0">
                <a:highlight>
                  <a:srgbClr val="C0C0C0"/>
                </a:highlight>
              </a:rPr>
              <a:t> route add default via 192.168.1.1</a:t>
            </a:r>
          </a:p>
          <a:p>
            <a:r>
              <a:rPr lang="en-IE" b="1" dirty="0"/>
              <a:t>Temporary only — lost after reboot</a:t>
            </a:r>
          </a:p>
        </p:txBody>
      </p:sp>
    </p:spTree>
    <p:extLst>
      <p:ext uri="{BB962C8B-B14F-4D97-AF65-F5344CB8AC3E}">
        <p14:creationId xmlns:p14="http://schemas.microsoft.com/office/powerpoint/2010/main" val="2862489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73B24-9860-88E9-5141-ABBBDE7C1E7B}"/>
              </a:ext>
            </a:extLst>
          </p:cNvPr>
          <p:cNvSpPr txBox="1">
            <a:spLocks/>
          </p:cNvSpPr>
          <p:nvPr/>
        </p:nvSpPr>
        <p:spPr>
          <a:xfrm>
            <a:off x="1640541" y="476344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dirty="0"/>
              <a:t>Managing Network with </a:t>
            </a:r>
            <a:r>
              <a:rPr lang="en-IE" b="1" dirty="0" err="1"/>
              <a:t>nmcli</a:t>
            </a:r>
            <a:endParaRPr lang="en-I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4D146-72D1-5A27-3B3B-B51015C11BE6}"/>
              </a:ext>
            </a:extLst>
          </p:cNvPr>
          <p:cNvSpPr txBox="1">
            <a:spLocks/>
          </p:cNvSpPr>
          <p:nvPr/>
        </p:nvSpPr>
        <p:spPr>
          <a:xfrm>
            <a:off x="457200" y="1088185"/>
            <a:ext cx="11734800" cy="4525963"/>
          </a:xfrm>
          <a:prstGeom prst="rect">
            <a:avLst/>
          </a:prstGeom>
        </p:spPr>
        <p:txBody>
          <a:bodyPr wrap="square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E" dirty="0"/>
          </a:p>
          <a:p>
            <a:r>
              <a:rPr lang="en-IE" dirty="0"/>
              <a:t>show interfaces : </a:t>
            </a:r>
            <a:r>
              <a:rPr lang="en-IE" sz="2400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nmcli</a:t>
            </a:r>
            <a:r>
              <a:rPr lang="en-IE" sz="24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device status </a:t>
            </a:r>
            <a:endParaRPr lang="en-IE" dirty="0"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/>
              <a:t>list saved connections: </a:t>
            </a:r>
            <a:r>
              <a:rPr lang="en-IE" sz="2400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nmcli</a:t>
            </a:r>
            <a:r>
              <a:rPr lang="en-IE" sz="24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connection show</a:t>
            </a:r>
            <a:endParaRPr lang="en-IE" dirty="0"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/>
              <a:t>scan for networks: </a:t>
            </a:r>
            <a:r>
              <a:rPr lang="en-IE" sz="2000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nmcli</a:t>
            </a:r>
            <a:r>
              <a:rPr lang="en-IE" sz="20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device </a:t>
            </a:r>
            <a:r>
              <a:rPr lang="en-IE" sz="2000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wifi</a:t>
            </a:r>
            <a:r>
              <a:rPr lang="en-IE" sz="20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list</a:t>
            </a:r>
            <a:endParaRPr lang="en-IE" dirty="0"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/>
              <a:t>Connect</a:t>
            </a:r>
            <a:r>
              <a:rPr lang="en-IE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IE" sz="2000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IE" sz="20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000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nmcli</a:t>
            </a:r>
            <a:r>
              <a:rPr lang="en-IE" sz="20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device </a:t>
            </a:r>
            <a:r>
              <a:rPr lang="en-IE" sz="2000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wifi</a:t>
            </a:r>
            <a:r>
              <a:rPr lang="en-IE" sz="20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connect "SSID" password "</a:t>
            </a:r>
            <a:r>
              <a:rPr lang="en-IE" sz="2000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mypassword</a:t>
            </a:r>
            <a:r>
              <a:rPr lang="en-IE" sz="20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IE" dirty="0"/>
              <a:t>Modify: </a:t>
            </a:r>
            <a:r>
              <a:rPr lang="en-IE" sz="1800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IE" sz="18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800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nmcli</a:t>
            </a:r>
            <a:r>
              <a:rPr lang="en-IE" sz="18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connection modify &lt;name&gt; ipv4.addresses 192.168.1.20/24</a:t>
            </a:r>
            <a:endParaRPr lang="en-IE" dirty="0"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332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14E50-3447-E802-5C97-0818C3D2BDCA}"/>
              </a:ext>
            </a:extLst>
          </p:cNvPr>
          <p:cNvSpPr txBox="1">
            <a:spLocks/>
          </p:cNvSpPr>
          <p:nvPr/>
        </p:nvSpPr>
        <p:spPr>
          <a:xfrm>
            <a:off x="2218765" y="293782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/>
              <a:t>Network Troubleshooting Tools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A9DFA-0FF9-DAC2-C744-953AA88DC85A}"/>
              </a:ext>
            </a:extLst>
          </p:cNvPr>
          <p:cNvSpPr txBox="1">
            <a:spLocks/>
          </p:cNvSpPr>
          <p:nvPr/>
        </p:nvSpPr>
        <p:spPr>
          <a:xfrm>
            <a:off x="605117" y="1317812"/>
            <a:ext cx="9843247" cy="4525963"/>
          </a:xfrm>
          <a:prstGeom prst="rect">
            <a:avLst/>
          </a:prstGeom>
        </p:spPr>
        <p:txBody>
          <a:bodyPr wrap="square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E" dirty="0"/>
          </a:p>
          <a:p>
            <a:r>
              <a:rPr lang="en-IE" dirty="0"/>
              <a:t>Test connectivity and DNS: ping, traceroute, dig, </a:t>
            </a:r>
            <a:r>
              <a:rPr lang="en-IE" dirty="0" err="1"/>
              <a:t>nslookup</a:t>
            </a:r>
            <a:endParaRPr lang="en-IE" dirty="0"/>
          </a:p>
          <a:p>
            <a:r>
              <a:rPr lang="en-IE" dirty="0"/>
              <a:t>verbose logs: </a:t>
            </a:r>
            <a:r>
              <a:rPr lang="en-IE" dirty="0" err="1"/>
              <a:t>nmcli</a:t>
            </a:r>
            <a:r>
              <a:rPr lang="en-IE" dirty="0"/>
              <a:t> general logging level DEBUG </a:t>
            </a:r>
          </a:p>
          <a:p>
            <a:r>
              <a:rPr lang="en-IE" dirty="0"/>
              <a:t>view service logs: </a:t>
            </a:r>
            <a:r>
              <a:rPr lang="en-IE" dirty="0" err="1"/>
              <a:t>journalctl</a:t>
            </a:r>
            <a:r>
              <a:rPr lang="en-IE" dirty="0"/>
              <a:t> -u </a:t>
            </a:r>
            <a:r>
              <a:rPr lang="en-IE" dirty="0" err="1"/>
              <a:t>NetworkManager</a:t>
            </a:r>
            <a:r>
              <a:rPr lang="en-IE" dirty="0"/>
              <a:t>  </a:t>
            </a:r>
          </a:p>
          <a:p>
            <a:r>
              <a:rPr lang="en-IE" dirty="0"/>
              <a:t>reset connections: </a:t>
            </a:r>
            <a:r>
              <a:rPr lang="en-IE" dirty="0" err="1"/>
              <a:t>sudo</a:t>
            </a:r>
            <a:r>
              <a:rPr lang="en-IE" dirty="0"/>
              <a:t> </a:t>
            </a:r>
            <a:r>
              <a:rPr lang="en-IE" dirty="0" err="1"/>
              <a:t>systemctl</a:t>
            </a:r>
            <a:r>
              <a:rPr lang="en-IE" dirty="0"/>
              <a:t> restart </a:t>
            </a:r>
            <a:r>
              <a:rPr lang="en-IE" dirty="0" err="1"/>
              <a:t>NetworkManager</a:t>
            </a:r>
            <a:endParaRPr lang="en-IE" dirty="0"/>
          </a:p>
          <a:p>
            <a:pPr marL="0" indent="0">
              <a:buNone/>
            </a:pPr>
            <a:r>
              <a:rPr lang="en-IE" b="1" dirty="0"/>
              <a:t>Lots more detail at Red Hat Networking Guide for Enterprise Linux:</a:t>
            </a:r>
            <a:br>
              <a:rPr lang="en-IE" b="1" dirty="0"/>
            </a:br>
            <a:r>
              <a:rPr lang="en-IE" dirty="0">
                <a:hlinkClick r:id="rId3"/>
              </a:rPr>
              <a:t>https://docs.redhat.com/en/documentation/red_hat_enterprise_linux/7/html/networking_guide/index</a:t>
            </a:r>
            <a:endParaRPr lang="en-IE" dirty="0"/>
          </a:p>
          <a:p>
            <a:pPr marL="0" indent="0"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87727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1036</Words>
  <Application>Microsoft Office PowerPoint</Application>
  <PresentationFormat>Widescreen</PresentationFormat>
  <Paragraphs>96</Paragraphs>
  <Slides>24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Frank X Walsh</cp:lastModifiedBy>
  <cp:revision>5</cp:revision>
  <dcterms:created xsi:type="dcterms:W3CDTF">2024-11-04T10:25:33Z</dcterms:created>
  <dcterms:modified xsi:type="dcterms:W3CDTF">2025-11-03T11:55:08Z</dcterms:modified>
</cp:coreProperties>
</file>